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58" r:id="rId4"/>
    <p:sldId id="259" r:id="rId5"/>
    <p:sldId id="260" r:id="rId6"/>
    <p:sldId id="261" r:id="rId7"/>
    <p:sldId id="269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C6D9F1"/>
    <a:srgbClr val="A6A6A6"/>
    <a:srgbClr val="808080"/>
    <a:srgbClr val="FFFFFF"/>
    <a:srgbClr val="000000"/>
    <a:srgbClr val="FCD5B5"/>
    <a:srgbClr val="B9CDE5"/>
    <a:srgbClr val="948A54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A9DEE-B37C-45DA-A573-8D7874CAB9CB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FB5A8-93EA-4151-8702-AB2AA466F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8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FB5A8-93EA-4151-8702-AB2AA466F7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7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6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fazedores.com/como-usar-servo-motor-com-arduino/" TargetMode="External" /><Relationship Id="rId13" Type="http://schemas.openxmlformats.org/officeDocument/2006/relationships/image" Target="../media/image9.jpeg" /><Relationship Id="rId3" Type="http://schemas.openxmlformats.org/officeDocument/2006/relationships/image" Target="../media/image4.jpeg" /><Relationship Id="rId7" Type="http://schemas.openxmlformats.org/officeDocument/2006/relationships/image" Target="../media/image6.png" /><Relationship Id="rId12" Type="http://schemas.openxmlformats.org/officeDocument/2006/relationships/hyperlink" Target="https://tallerstecnologia.blogspot.com/2017/01/cotxe-robot-autonom-amb-raspberry-pi.html" TargetMode="External" /><Relationship Id="rId2" Type="http://schemas.openxmlformats.org/officeDocument/2006/relationships/image" Target="../media/image3.jpeg" /><Relationship Id="rId16" Type="http://schemas.openxmlformats.org/officeDocument/2006/relationships/hyperlink" Target="http://sciencestockphotos.com/free/physics/slides/blank_batteries.html" TargetMode="External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www.flickr.com/photos/sparkfun/8406865680/" TargetMode="External" /><Relationship Id="rId11" Type="http://schemas.openxmlformats.org/officeDocument/2006/relationships/image" Target="../media/image8.jpeg" /><Relationship Id="rId5" Type="http://schemas.openxmlformats.org/officeDocument/2006/relationships/image" Target="../media/image5.jpeg" /><Relationship Id="rId15" Type="http://schemas.openxmlformats.org/officeDocument/2006/relationships/image" Target="../media/image10.jpeg" /><Relationship Id="rId10" Type="http://schemas.openxmlformats.org/officeDocument/2006/relationships/hyperlink" Target="http://www.arduinoecia.com.br/2014/07/arduino-motor-shield-l293d.html" TargetMode="External" /><Relationship Id="rId4" Type="http://schemas.openxmlformats.org/officeDocument/2006/relationships/hyperlink" Target="https://electronicamade.com/sensor-ultrasonico/" TargetMode="External" /><Relationship Id="rId9" Type="http://schemas.openxmlformats.org/officeDocument/2006/relationships/image" Target="../media/image7.png" /><Relationship Id="rId14" Type="http://schemas.openxmlformats.org/officeDocument/2006/relationships/hyperlink" Target="https://techin-focus.blogspot.com/2015/10/arduino.html" TargetMode="Externa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4C59A8-91B0-86EA-2606-66486AF4BCCB}"/>
              </a:ext>
            </a:extLst>
          </p:cNvPr>
          <p:cNvSpPr/>
          <p:nvPr/>
        </p:nvSpPr>
        <p:spPr>
          <a:xfrm>
            <a:off x="-67479" y="18291"/>
            <a:ext cx="9215049" cy="6837500"/>
          </a:xfrm>
          <a:prstGeom prst="rect">
            <a:avLst/>
          </a:prstGeom>
          <a:solidFill>
            <a:srgbClr val="595959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425" y="2916883"/>
            <a:ext cx="9219775" cy="1028063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OBSTACLE  AVOIDING  ROBOT  USING  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/>
          <p:cNvSpPr/>
          <p:nvPr/>
        </p:nvSpPr>
        <p:spPr>
          <a:xfrm>
            <a:off x="0" y="-13855"/>
            <a:ext cx="9144000" cy="685800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>
            <a:off x="381000" y="244190"/>
            <a:ext cx="3048000" cy="48463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 Applications:</a:t>
            </a:r>
          </a:p>
        </p:txBody>
      </p:sp>
      <p:sp>
        <p:nvSpPr>
          <p:cNvPr id="4" name="Flowchart: Process 3"/>
          <p:cNvSpPr/>
          <p:nvPr/>
        </p:nvSpPr>
        <p:spPr>
          <a:xfrm>
            <a:off x="370063" y="881225"/>
            <a:ext cx="8414813" cy="206299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381000" y="3418202"/>
            <a:ext cx="3048000" cy="48463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 Conclusion: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381000" y="3986099"/>
            <a:ext cx="8229600" cy="221745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884587"/>
            <a:ext cx="749494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 Almost all mobile robot navigation systems can make use of obstacle-avoiding robots.</a:t>
            </a:r>
            <a:endParaRPr lang="en-US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 They can be employed for domestic chores like automatic vacuuming.</a:t>
            </a:r>
            <a:endParaRPr lang="en-US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They can be employed in hazardous conditions where human penetration might be lethal.</a:t>
            </a:r>
            <a:endParaRPr lang="en-US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4114801"/>
            <a:ext cx="723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This project successfully demonstrates an obstacle-avoiding robot 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Arduino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The integration of sensors and software enables the robot to navigate autonomously, showcasing a practical application of robotics in real-world scenarios.</a:t>
            </a:r>
          </a:p>
        </p:txBody>
      </p:sp>
    </p:spTree>
    <p:extLst>
      <p:ext uri="{BB962C8B-B14F-4D97-AF65-F5344CB8AC3E}">
        <p14:creationId xmlns:p14="http://schemas.microsoft.com/office/powerpoint/2010/main" val="3028924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/>
          <p:cNvSpPr/>
          <p:nvPr/>
        </p:nvSpPr>
        <p:spPr>
          <a:xfrm>
            <a:off x="0" y="21921"/>
            <a:ext cx="9144000" cy="6858000"/>
          </a:xfrm>
          <a:prstGeom prst="flowChartProcess">
            <a:avLst/>
          </a:prstGeom>
          <a:solidFill>
            <a:srgbClr val="FFFFFF">
              <a:alpha val="33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 descr="Clipart - Thank You Pinned">
            <a:extLst>
              <a:ext uri="{FF2B5EF4-FFF2-40B4-BE49-F238E27FC236}">
                <a16:creationId xmlns:a16="http://schemas.microsoft.com/office/drawing/2014/main" id="{F6036EAB-81D7-771F-99C7-D6249432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90" y="1988127"/>
            <a:ext cx="2892685" cy="2881747"/>
          </a:xfrm>
          <a:prstGeom prst="rect">
            <a:avLst/>
          </a:prstGeom>
        </p:spPr>
      </p:pic>
      <p:sp>
        <p:nvSpPr>
          <p:cNvPr id="4" name="Block Arc 3"/>
          <p:cNvSpPr/>
          <p:nvPr/>
        </p:nvSpPr>
        <p:spPr>
          <a:xfrm flipV="1">
            <a:off x="2027293" y="5410200"/>
            <a:ext cx="1066800" cy="609598"/>
          </a:xfrm>
          <a:prstGeom prst="blockArc">
            <a:avLst>
              <a:gd name="adj1" fmla="val 8894649"/>
              <a:gd name="adj2" fmla="val 21237917"/>
              <a:gd name="adj3" fmla="val 6211"/>
            </a:avLst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7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s holding a sign with text&#10;&#10;Description automatically generated">
            <a:extLst>
              <a:ext uri="{FF2B5EF4-FFF2-40B4-BE49-F238E27FC236}">
                <a16:creationId xmlns:a16="http://schemas.microsoft.com/office/drawing/2014/main" id="{C2D65733-4938-D4E9-4207-3C6B555D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81332"/>
            <a:ext cx="5867400" cy="410986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38200" y="381000"/>
            <a:ext cx="0" cy="601980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2400" y="1066800"/>
            <a:ext cx="7848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296400" cy="68329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B17B2-2650-9CDE-53B0-13473D7707B3}"/>
              </a:ext>
            </a:extLst>
          </p:cNvPr>
          <p:cNvSpPr/>
          <p:nvPr/>
        </p:nvSpPr>
        <p:spPr>
          <a:xfrm>
            <a:off x="299695" y="344905"/>
            <a:ext cx="3637912" cy="4149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Submitted to:</a:t>
            </a:r>
            <a:endParaRPr lang="en-US" sz="2800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endParaRPr lang="en-US" sz="2800" dirty="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Mrs. Taniya Sultana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Lecturer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Department of CSE.</a:t>
            </a:r>
          </a:p>
          <a:p>
            <a:pPr algn="ctr"/>
            <a:endParaRPr lang="en-US" dirty="0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F87542-9C48-5DB6-929B-55D4D4C0ABCE}"/>
              </a:ext>
            </a:extLst>
          </p:cNvPr>
          <p:cNvSpPr/>
          <p:nvPr/>
        </p:nvSpPr>
        <p:spPr>
          <a:xfrm>
            <a:off x="4112977" y="2514601"/>
            <a:ext cx="4724400" cy="3796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en-US" sz="2800" b="1" baseline="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Submitted by:</a:t>
            </a:r>
            <a:r>
              <a:rPr lang="en-US" sz="2800" dirty="0">
                <a:latin typeface="Calibri"/>
                <a:ea typeface="Segoe UI"/>
                <a:cs typeface="Segoe UI"/>
              </a:rPr>
              <a:t>​</a:t>
            </a:r>
            <a:endParaRPr lang="en-US" dirty="0"/>
          </a:p>
          <a:p>
            <a:pPr algn="ctr" rtl="0"/>
            <a:r>
              <a:rPr lang="en-US" sz="2800" dirty="0">
                <a:latin typeface="Calibri"/>
                <a:ea typeface="Segoe UI"/>
                <a:cs typeface="Segoe UI"/>
              </a:rPr>
              <a:t>​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 err="1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Tahasina</a:t>
            </a:r>
            <a:r>
              <a:rPr lang="en-US" sz="2000" baseline="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 Tasnim Afra</a:t>
            </a:r>
            <a:r>
              <a:rPr lang="en-US" sz="200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 </a:t>
            </a:r>
            <a:r>
              <a:rPr lang="en-US" sz="2000" baseline="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(C233456)</a:t>
            </a:r>
            <a:r>
              <a:rPr lang="en-US" sz="2000" dirty="0">
                <a:latin typeface="Calibri"/>
                <a:ea typeface="Segoe UI"/>
                <a:cs typeface="Segoe UI"/>
              </a:rPr>
              <a:t>​</a:t>
            </a:r>
          </a:p>
          <a:p>
            <a:pPr marL="342900" indent="-342900">
              <a:buFont typeface="Courier New"/>
              <a:buChar char="o"/>
            </a:pPr>
            <a:r>
              <a:rPr lang="en-US" sz="2000" baseline="0" dirty="0" err="1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Maimuna</a:t>
            </a:r>
            <a:r>
              <a:rPr lang="en-US" sz="2000" baseline="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 </a:t>
            </a:r>
            <a:r>
              <a:rPr lang="en-US" sz="2000" baseline="0" dirty="0" err="1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Tabassum</a:t>
            </a:r>
            <a:r>
              <a:rPr lang="en-US" sz="200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 </a:t>
            </a:r>
            <a:r>
              <a:rPr lang="en-US" sz="2000" baseline="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(C233460)</a:t>
            </a:r>
            <a:r>
              <a:rPr lang="en-US" sz="2000" dirty="0">
                <a:latin typeface="Calibri"/>
                <a:ea typeface="Segoe UI"/>
                <a:cs typeface="Segoe UI"/>
              </a:rPr>
              <a:t>​</a:t>
            </a:r>
          </a:p>
          <a:p>
            <a:pPr marL="342900" indent="-342900">
              <a:buFont typeface="Courier New"/>
              <a:buChar char="o"/>
            </a:pPr>
            <a:r>
              <a:rPr lang="en-US" sz="2000" baseline="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Sadia Zannat</a:t>
            </a:r>
            <a:r>
              <a:rPr lang="en-US" sz="200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 </a:t>
            </a:r>
            <a:r>
              <a:rPr lang="en-US" sz="2000" baseline="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(C233443)</a:t>
            </a:r>
            <a:r>
              <a:rPr lang="en-US" sz="2000" dirty="0">
                <a:latin typeface="Calibri"/>
                <a:ea typeface="Segoe UI"/>
                <a:cs typeface="Segoe UI"/>
              </a:rPr>
              <a:t>​</a:t>
            </a:r>
          </a:p>
          <a:p>
            <a:pPr marL="342900" indent="-342900">
              <a:buFont typeface="Courier New"/>
              <a:buChar char="o"/>
            </a:pPr>
            <a:r>
              <a:rPr lang="en-US" sz="2000" baseline="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Tasmia Tabassum Kotha</a:t>
            </a:r>
            <a:r>
              <a:rPr lang="en-US" sz="200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 </a:t>
            </a:r>
            <a:r>
              <a:rPr lang="en-US" sz="2000" baseline="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(C233461)</a:t>
            </a:r>
            <a:r>
              <a:rPr lang="en-US" sz="2000" dirty="0">
                <a:latin typeface="Calibri"/>
                <a:ea typeface="Segoe UI"/>
                <a:cs typeface="Segoe UI"/>
              </a:rPr>
              <a:t>​</a:t>
            </a:r>
          </a:p>
          <a:p>
            <a:pPr marL="342900" indent="-342900">
              <a:buFont typeface="Courier New"/>
              <a:buChar char="o"/>
            </a:pPr>
            <a:r>
              <a:rPr lang="en-US" sz="2000" baseline="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Shakila Jahan Saima</a:t>
            </a:r>
            <a:r>
              <a:rPr lang="en-US" sz="200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 </a:t>
            </a:r>
            <a:r>
              <a:rPr lang="en-US" sz="2000" baseline="0" dirty="0">
                <a:solidFill>
                  <a:srgbClr val="17375E"/>
                </a:solidFill>
                <a:latin typeface="Calibri"/>
                <a:ea typeface="Segoe UI"/>
                <a:cs typeface="Segoe UI"/>
              </a:rPr>
              <a:t>(C233442)</a:t>
            </a:r>
            <a:endParaRPr lang="en-US" sz="2800" b="1" dirty="0">
              <a:ea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2977" y="344906"/>
            <a:ext cx="4724400" cy="1788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697" y="4711393"/>
            <a:ext cx="3637911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7761" y="838200"/>
            <a:ext cx="381239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Course  Code: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CSE  2324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Course  Title: 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Digital  Logic  Design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374" y="4848136"/>
            <a:ext cx="2260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Submission  on :</a:t>
            </a: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22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December 2024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30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2188"/>
            <a:ext cx="9143273" cy="6854720"/>
          </a:xfrm>
          <a:prstGeom prst="rect">
            <a:avLst/>
          </a:prstGeom>
          <a:solidFill>
            <a:srgbClr val="A6A6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174276" y="181958"/>
            <a:ext cx="2590800" cy="547116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Abstract:</a:t>
            </a:r>
          </a:p>
        </p:txBody>
      </p:sp>
      <p:sp>
        <p:nvSpPr>
          <p:cNvPr id="5" name="Rectangle 4"/>
          <p:cNvSpPr/>
          <p:nvPr/>
        </p:nvSpPr>
        <p:spPr>
          <a:xfrm>
            <a:off x="163337" y="880130"/>
            <a:ext cx="8805659" cy="1904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169171" y="3581035"/>
            <a:ext cx="2590800" cy="56083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Introduction:</a:t>
            </a:r>
          </a:p>
        </p:txBody>
      </p:sp>
      <p:sp>
        <p:nvSpPr>
          <p:cNvPr id="7" name="Rectangle 6"/>
          <p:cNvSpPr/>
          <p:nvPr/>
        </p:nvSpPr>
        <p:spPr>
          <a:xfrm>
            <a:off x="170264" y="4278504"/>
            <a:ext cx="8805659" cy="1388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073" y="4464428"/>
            <a:ext cx="865945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Obstacle avoidance is an essential feature for autonomous robotic systems, allowing them to operate safely in dynamic environments. This project integrates Arduino with sensors to achieve real-time obstacle detection and navigation..</a:t>
            </a:r>
            <a:endParaRPr lang="en-US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9901" y="1003838"/>
            <a:ext cx="8666383" cy="16850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The project, "Obstacle Avoiding Robot 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Arduino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," focuses on creating an autonomous robot capable of detecting and avoiding obstacles in its path. The robot utilizes sensors and an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Arduino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microcontroller to navigate environments efficiently. This report details the design, development, and implementation of the project, along with challenges encountered and solutions devised.</a:t>
            </a:r>
          </a:p>
        </p:txBody>
      </p:sp>
    </p:spTree>
    <p:extLst>
      <p:ext uri="{BB962C8B-B14F-4D97-AF65-F5344CB8AC3E}">
        <p14:creationId xmlns:p14="http://schemas.microsoft.com/office/powerpoint/2010/main" val="158324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" name="Pentagon 2"/>
          <p:cNvSpPr/>
          <p:nvPr/>
        </p:nvSpPr>
        <p:spPr>
          <a:xfrm>
            <a:off x="387927" y="533400"/>
            <a:ext cx="2209800" cy="5715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Objectives: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381000" y="1600200"/>
            <a:ext cx="8305800" cy="434340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2503299"/>
            <a:ext cx="7391400" cy="28315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To design a robot that is capable of detecting obstacles using sensors.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000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To understand the integration of software and hardware elements in robotics.</a:t>
            </a: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To implement a system for autonomous navigation using Arduino.</a:t>
            </a:r>
            <a:endParaRPr lang="en-US" sz="2000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670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9595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>
            <a:off x="151305" y="207091"/>
            <a:ext cx="3338947" cy="6096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Components Used 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1307" y="966904"/>
            <a:ext cx="8841024" cy="56442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2614" y="1454506"/>
            <a:ext cx="8190223" cy="5139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Arduino UNO with USB cable: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Microcontroller for programming and controlling the robot.</a:t>
            </a:r>
          </a:p>
          <a:p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Ultrasonic Sensor (SG90 HC-SR04):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Detects obstacles and measures distance.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Servo Motor: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Controls the robot's movement.</a:t>
            </a:r>
            <a:endParaRPr lang="en-US" sz="2000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Motor Driver Shield for Arduino (L293D):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Drives the motors.</a:t>
            </a:r>
            <a:endParaRPr lang="en-US" sz="2000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Chassis kit: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Physical structure of the robot.</a:t>
            </a:r>
          </a:p>
          <a:p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Power Supply: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Battery for powering the robot.</a:t>
            </a:r>
            <a:endParaRPr lang="en-US" sz="2000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F-M jumper wires &amp; connecting wires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: For making connections, to </a:t>
            </a:r>
            <a:endParaRPr lang="en-US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     make a perfect circuit which is not broken.</a:t>
            </a:r>
            <a:endParaRPr lang="en-US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6" name="Picture 5" descr="A small blue circuit board with two round holes&#10;&#10;Description automatically generated">
            <a:extLst>
              <a:ext uri="{FF2B5EF4-FFF2-40B4-BE49-F238E27FC236}">
                <a16:creationId xmlns:a16="http://schemas.microsoft.com/office/drawing/2014/main" id="{237081F3-4494-476A-A6E4-73D84925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15059" y="2022563"/>
            <a:ext cx="1017216" cy="734692"/>
          </a:xfrm>
          <a:prstGeom prst="rect">
            <a:avLst/>
          </a:prstGeom>
        </p:spPr>
      </p:pic>
      <p:pic>
        <p:nvPicPr>
          <p:cNvPr id="8" name="Picture 7" descr="A blue electronic board with black and silver wires&#10;&#10;Description automatically generated">
            <a:extLst>
              <a:ext uri="{FF2B5EF4-FFF2-40B4-BE49-F238E27FC236}">
                <a16:creationId xmlns:a16="http://schemas.microsoft.com/office/drawing/2014/main" id="{74E7B2E2-C183-E561-B1A0-DD4D0587E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834197" y="1119692"/>
            <a:ext cx="1011747" cy="913308"/>
          </a:xfrm>
          <a:prstGeom prst="rect">
            <a:avLst/>
          </a:prstGeom>
        </p:spPr>
      </p:pic>
      <p:pic>
        <p:nvPicPr>
          <p:cNvPr id="11" name="Picture 10" descr="A blue plastic device with a wire&#10;&#10;Description automatically generated">
            <a:extLst>
              <a:ext uri="{FF2B5EF4-FFF2-40B4-BE49-F238E27FC236}">
                <a16:creationId xmlns:a16="http://schemas.microsoft.com/office/drawing/2014/main" id="{B853CA63-20EF-C771-8F59-F48742268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-10800000" flipV="1">
            <a:off x="7825996" y="2733061"/>
            <a:ext cx="1028153" cy="702794"/>
          </a:xfrm>
          <a:prstGeom prst="rect">
            <a:avLst/>
          </a:prstGeom>
        </p:spPr>
      </p:pic>
      <p:pic>
        <p:nvPicPr>
          <p:cNvPr id="14" name="Picture 13" descr="A blue circuit board with black and blue components&#10;&#10;Description automatically generated">
            <a:extLst>
              <a:ext uri="{FF2B5EF4-FFF2-40B4-BE49-F238E27FC236}">
                <a16:creationId xmlns:a16="http://schemas.microsoft.com/office/drawing/2014/main" id="{AE09F1C6-1655-31BB-4EC2-A88CBE714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28730" y="3428224"/>
            <a:ext cx="1055500" cy="8000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91265D-0453-805C-19BB-33ACE675E9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817795" y="4224728"/>
            <a:ext cx="1066435" cy="902367"/>
          </a:xfrm>
          <a:prstGeom prst="rect">
            <a:avLst/>
          </a:prstGeom>
        </p:spPr>
      </p:pic>
      <p:pic>
        <p:nvPicPr>
          <p:cNvPr id="20" name="Picture 19" descr="A group of colorful wires&#10;&#10;Description automatically generated">
            <a:extLst>
              <a:ext uri="{FF2B5EF4-FFF2-40B4-BE49-F238E27FC236}">
                <a16:creationId xmlns:a16="http://schemas.microsoft.com/office/drawing/2014/main" id="{6881C137-021E-C42D-B6E8-6244993134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840578" y="5828481"/>
            <a:ext cx="1020863" cy="779318"/>
          </a:xfrm>
          <a:prstGeom prst="rect">
            <a:avLst/>
          </a:prstGeom>
        </p:spPr>
      </p:pic>
      <p:pic>
        <p:nvPicPr>
          <p:cNvPr id="23" name="Picture 22" descr="A group of pink batteries&#10;&#10;Description automatically generated">
            <a:extLst>
              <a:ext uri="{FF2B5EF4-FFF2-40B4-BE49-F238E27FC236}">
                <a16:creationId xmlns:a16="http://schemas.microsoft.com/office/drawing/2014/main" id="{20A15203-F27D-39B4-93B9-A077CDFA4E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-3353" t="4761" r="22414" b="1471"/>
          <a:stretch/>
        </p:blipFill>
        <p:spPr>
          <a:xfrm>
            <a:off x="7805338" y="5131203"/>
            <a:ext cx="1037879" cy="68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1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233"/>
            <a:ext cx="9144000" cy="6858000"/>
          </a:xfrm>
          <a:prstGeom prst="rect">
            <a:avLst/>
          </a:prstGeom>
          <a:solidFill>
            <a:srgbClr val="C6D9F1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>
            <a:off x="234731" y="258380"/>
            <a:ext cx="3124200" cy="6096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Circuit  Diagram: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19" y="1032933"/>
            <a:ext cx="8382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83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33"/>
            <a:ext cx="9144000" cy="6858000"/>
          </a:xfrm>
          <a:prstGeom prst="rect">
            <a:avLst/>
          </a:prstGeom>
          <a:solidFill>
            <a:srgbClr val="C6D9F1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533400" y="457200"/>
            <a:ext cx="3505200" cy="6858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Working  Principle: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533400" y="1436132"/>
            <a:ext cx="8077200" cy="427886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198" y="2222745"/>
            <a:ext cx="67056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The ultrasonic sensor emits sound waves to detect obstacles. When an obstacle is detected within a predefined range, the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Arduino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processes the information and directs the robot to stop, turn, or move in a different direction to avoid collision.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71C6D-F78F-A68C-C6F6-8F6E130F9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15" y="3839316"/>
            <a:ext cx="3059967" cy="15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6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>
            <a:off x="228600" y="1016507"/>
            <a:ext cx="4114800" cy="48463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1.Hardware  Details: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7709" y="838200"/>
            <a:ext cx="629689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28600" y="228601"/>
            <a:ext cx="5715000" cy="48574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Hardware  and  Software  Implementation: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228600" y="1676400"/>
            <a:ext cx="8686800" cy="160020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233887" y="3800419"/>
            <a:ext cx="4038600" cy="484632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2.Software  Details: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4419600"/>
            <a:ext cx="8686800" cy="2057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1968670"/>
            <a:ext cx="800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Assembly of the chassis and motors.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Integration of the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Arduino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and sensors.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Connecting the motor driver for movement control.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4800601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Programming the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Arduino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using the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Arduino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IDE.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Algorithm for obstacle detection and avoidance.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Calibration of sensor thresholds for accuracy.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 descr="A toy car with wheels and wires&#10;&#10;Description automatically generated">
            <a:extLst>
              <a:ext uri="{FF2B5EF4-FFF2-40B4-BE49-F238E27FC236}">
                <a16:creationId xmlns:a16="http://schemas.microsoft.com/office/drawing/2014/main" id="{F724A960-D4BA-61D9-4CA6-3D7A8FE2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47" r="-1641" b="935"/>
          <a:stretch/>
        </p:blipFill>
        <p:spPr>
          <a:xfrm>
            <a:off x="6321228" y="1209090"/>
            <a:ext cx="2595752" cy="2537956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A8251C-DB86-4732-722F-819E08CC1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06" y="4193553"/>
            <a:ext cx="2579532" cy="249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0808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/>
          <p:cNvSpPr/>
          <p:nvPr/>
        </p:nvSpPr>
        <p:spPr>
          <a:xfrm>
            <a:off x="131523" y="304800"/>
            <a:ext cx="4114800" cy="61264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Challenges   and  Solutions: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4876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6835" y="1651244"/>
            <a:ext cx="8229965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Courier New" pitchFamily="34" charset="0"/>
              <a:buChar char="o"/>
            </a:pPr>
            <a:endParaRPr lang="en-US" sz="2000" b="1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Courier New" pitchFamily="34" charset="0"/>
              <a:buChar char="o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Sensor Misalignment: 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Our sensor moved  inaccurately during operation. Solution: Secured it firmly.</a:t>
            </a:r>
            <a:endParaRPr lang="en-US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Courier New" pitchFamily="34" charset="0"/>
              <a:buChar char="o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IDE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 issue: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We could not download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the extension initially.  Solution: Installed it manually.</a:t>
            </a:r>
            <a:endParaRPr lang="en-US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Courier New" pitchFamily="34" charset="0"/>
              <a:buChar char="o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Motor Synchronization: 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Motors move at uneven speed. Solution: Adjust motor speed through PWM signals for smoother movement.</a:t>
            </a:r>
            <a:endParaRPr lang="en-US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Courier New" pitchFamily="34" charset="0"/>
              <a:buChar char="o"/>
            </a:pPr>
            <a:endParaRPr lang="en-US" sz="2000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Courier New" pitchFamily="34" charset="0"/>
              <a:buChar char="o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a typeface="Calibri"/>
                <a:cs typeface="Calibri"/>
              </a:rPr>
              <a:t>Connection problem: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Motor didn’t move due to loose wires.  Solution: Tightened connections.</a:t>
            </a:r>
            <a:endParaRPr lang="en-US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Courier New" pitchFamily="34" charset="0"/>
              <a:buChar char="o"/>
            </a:pPr>
            <a:endParaRPr lang="en-US" sz="2000" dirty="0">
              <a:solidFill>
                <a:srgbClr val="17375E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40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565</Words>
  <Application>Microsoft Office PowerPoint</Application>
  <PresentationFormat>On-screen Show (4:3)</PresentationFormat>
  <Paragraphs>72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OBSTACLE  AVOIDING  ROBOT  USING  ARDUINO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OBSTACLE AVOIDING ROBOT USING ARDUINO</dc:title>
  <dc:creator>user</dc:creator>
  <cp:lastModifiedBy>Tahasina Afra</cp:lastModifiedBy>
  <cp:revision>536</cp:revision>
  <dcterms:created xsi:type="dcterms:W3CDTF">2006-08-16T00:00:00Z</dcterms:created>
  <dcterms:modified xsi:type="dcterms:W3CDTF">2025-11-22T13:03:14Z</dcterms:modified>
</cp:coreProperties>
</file>